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410" r:id="rId2"/>
    <p:sldId id="297" r:id="rId3"/>
    <p:sldId id="404" r:id="rId4"/>
    <p:sldId id="403" r:id="rId5"/>
    <p:sldId id="290" r:id="rId6"/>
    <p:sldId id="418" r:id="rId7"/>
    <p:sldId id="360" r:id="rId8"/>
    <p:sldId id="345" r:id="rId9"/>
    <p:sldId id="346" r:id="rId10"/>
    <p:sldId id="347" r:id="rId11"/>
    <p:sldId id="348" r:id="rId12"/>
    <p:sldId id="367" r:id="rId13"/>
    <p:sldId id="298" r:id="rId14"/>
    <p:sldId id="419" r:id="rId15"/>
    <p:sldId id="299" r:id="rId16"/>
    <p:sldId id="258" r:id="rId17"/>
    <p:sldId id="270" r:id="rId18"/>
    <p:sldId id="414" r:id="rId19"/>
    <p:sldId id="303" r:id="rId20"/>
    <p:sldId id="300" r:id="rId21"/>
    <p:sldId id="301" r:id="rId22"/>
    <p:sldId id="336" r:id="rId23"/>
    <p:sldId id="335" r:id="rId24"/>
    <p:sldId id="333" r:id="rId25"/>
    <p:sldId id="334" r:id="rId26"/>
    <p:sldId id="302" r:id="rId27"/>
    <p:sldId id="415" r:id="rId28"/>
    <p:sldId id="417" r:id="rId29"/>
    <p:sldId id="305" r:id="rId30"/>
    <p:sldId id="312" r:id="rId31"/>
    <p:sldId id="310" r:id="rId32"/>
    <p:sldId id="311" r:id="rId33"/>
    <p:sldId id="309" r:id="rId34"/>
    <p:sldId id="257" r:id="rId35"/>
    <p:sldId id="261" r:id="rId36"/>
    <p:sldId id="407" r:id="rId37"/>
    <p:sldId id="317" r:id="rId38"/>
    <p:sldId id="406" r:id="rId39"/>
    <p:sldId id="315" r:id="rId40"/>
    <p:sldId id="316" r:id="rId41"/>
    <p:sldId id="405" r:id="rId42"/>
    <p:sldId id="318" r:id="rId43"/>
    <p:sldId id="313" r:id="rId44"/>
    <p:sldId id="416" r:id="rId45"/>
  </p:sldIdLst>
  <p:sldSz cx="24387175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D4gv7pwEBIk8GF/U9bGSg==" hashData="g9Bmah+WagHRIVmgH7YWE8EuVd8lvJ3WgWxOmnoV4L60K3eHqSTBRIlbxxh+wN/vC4+ylBHckWHnflWnQILwZg=="/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B9F291-72D3-F34C-A171-D239CF171DDA}" v="1" dt="2022-04-13T00:53:48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3"/>
    <p:restoredTop sz="72517"/>
  </p:normalViewPr>
  <p:slideViewPr>
    <p:cSldViewPr snapToGrid="0" snapToObjects="1">
      <p:cViewPr varScale="1">
        <p:scale>
          <a:sx n="45" d="100"/>
          <a:sy n="45" d="100"/>
        </p:scale>
        <p:origin x="1144" y="208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 Easley" userId="2de9a709aa4084d0" providerId="LiveId" clId="{52FE6183-2764-3B42-A6DE-EAE0AA6C51A1}"/>
    <pc:docChg chg="custSel addSld delSld modSld sldOrd">
      <pc:chgData name="Bryan Easley" userId="2de9a709aa4084d0" providerId="LiveId" clId="{52FE6183-2764-3B42-A6DE-EAE0AA6C51A1}" dt="2022-04-13T00:57:11.408" v="41" actId="20578"/>
      <pc:docMkLst>
        <pc:docMk/>
      </pc:docMkLst>
      <pc:sldChg chg="ord">
        <pc:chgData name="Bryan Easley" userId="2de9a709aa4084d0" providerId="LiveId" clId="{52FE6183-2764-3B42-A6DE-EAE0AA6C51A1}" dt="2022-04-13T00:55:44.414" v="5" actId="20578"/>
        <pc:sldMkLst>
          <pc:docMk/>
          <pc:sldMk cId="2681866702" sldId="297"/>
        </pc:sldMkLst>
      </pc:sldChg>
      <pc:sldChg chg="ord">
        <pc:chgData name="Bryan Easley" userId="2de9a709aa4084d0" providerId="LiveId" clId="{52FE6183-2764-3B42-A6DE-EAE0AA6C51A1}" dt="2022-04-13T00:57:11.408" v="41" actId="20578"/>
        <pc:sldMkLst>
          <pc:docMk/>
          <pc:sldMk cId="424754166" sldId="298"/>
        </pc:sldMkLst>
      </pc:sldChg>
      <pc:sldChg chg="del">
        <pc:chgData name="Bryan Easley" userId="2de9a709aa4084d0" providerId="LiveId" clId="{52FE6183-2764-3B42-A6DE-EAE0AA6C51A1}" dt="2022-04-13T00:55:54.922" v="6" actId="2696"/>
        <pc:sldMkLst>
          <pc:docMk/>
          <pc:sldMk cId="1225296371" sldId="332"/>
        </pc:sldMkLst>
      </pc:sldChg>
      <pc:sldChg chg="ord">
        <pc:chgData name="Bryan Easley" userId="2de9a709aa4084d0" providerId="LiveId" clId="{52FE6183-2764-3B42-A6DE-EAE0AA6C51A1}" dt="2022-04-13T00:56:21.520" v="7" actId="20578"/>
        <pc:sldMkLst>
          <pc:docMk/>
          <pc:sldMk cId="3990035285" sldId="403"/>
        </pc:sldMkLst>
      </pc:sldChg>
      <pc:sldChg chg="ord">
        <pc:chgData name="Bryan Easley" userId="2de9a709aa4084d0" providerId="LiveId" clId="{52FE6183-2764-3B42-A6DE-EAE0AA6C51A1}" dt="2022-04-13T00:55:44.414" v="5" actId="20578"/>
        <pc:sldMkLst>
          <pc:docMk/>
          <pc:sldMk cId="991066678" sldId="404"/>
        </pc:sldMkLst>
      </pc:sldChg>
      <pc:sldChg chg="modSp add mod ord">
        <pc:chgData name="Bryan Easley" userId="2de9a709aa4084d0" providerId="LiveId" clId="{52FE6183-2764-3B42-A6DE-EAE0AA6C51A1}" dt="2022-04-13T00:57:02.641" v="40" actId="207"/>
        <pc:sldMkLst>
          <pc:docMk/>
          <pc:sldMk cId="3948471516" sldId="419"/>
        </pc:sldMkLst>
        <pc:spChg chg="mod">
          <ac:chgData name="Bryan Easley" userId="2de9a709aa4084d0" providerId="LiveId" clId="{52FE6183-2764-3B42-A6DE-EAE0AA6C51A1}" dt="2022-04-13T00:57:02.641" v="40" actId="207"/>
          <ac:spMkLst>
            <pc:docMk/>
            <pc:sldMk cId="3948471516" sldId="419"/>
            <ac:spMk id="5" creationId="{00000000-0000-0000-0000-000000000000}"/>
          </ac:spMkLst>
        </pc:spChg>
      </pc:sldChg>
    </pc:docChg>
  </pc:docChgLst>
  <pc:docChgLst>
    <pc:chgData name="Bryan Easley" userId="2de9a709aa4084d0" providerId="LiveId" clId="{C9B9F291-72D3-F34C-A171-D239CF171DDA}"/>
    <pc:docChg chg="addSld delSld modSld">
      <pc:chgData name="Bryan Easley" userId="2de9a709aa4084d0" providerId="LiveId" clId="{C9B9F291-72D3-F34C-A171-D239CF171DDA}" dt="2022-04-13T00:54:02.483" v="1" actId="2696"/>
      <pc:docMkLst>
        <pc:docMk/>
      </pc:docMkLst>
      <pc:sldChg chg="add">
        <pc:chgData name="Bryan Easley" userId="2de9a709aa4084d0" providerId="LiveId" clId="{C9B9F291-72D3-F34C-A171-D239CF171DDA}" dt="2022-04-13T00:53:48.686" v="0"/>
        <pc:sldMkLst>
          <pc:docMk/>
          <pc:sldMk cId="4111516003" sldId="258"/>
        </pc:sldMkLst>
      </pc:sldChg>
      <pc:sldChg chg="add">
        <pc:chgData name="Bryan Easley" userId="2de9a709aa4084d0" providerId="LiveId" clId="{C9B9F291-72D3-F34C-A171-D239CF171DDA}" dt="2022-04-13T00:53:48.686" v="0"/>
        <pc:sldMkLst>
          <pc:docMk/>
          <pc:sldMk cId="2813655742" sldId="270"/>
        </pc:sldMkLst>
      </pc:sldChg>
      <pc:sldChg chg="del">
        <pc:chgData name="Bryan Easley" userId="2de9a709aa4084d0" providerId="LiveId" clId="{C9B9F291-72D3-F34C-A171-D239CF171DDA}" dt="2022-04-13T00:54:02.483" v="1" actId="2696"/>
        <pc:sldMkLst>
          <pc:docMk/>
          <pc:sldMk cId="1043372183" sldId="4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E97B5-63BD-4443-9F4A-EA9BBA8728C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CBE8C-28F8-724C-8A02-F563A79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7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1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ISRAEL’S HISTORICAL ENEMIES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Lot’s descendants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Moabites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Ammonites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Ishmael’s descendants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Arabian tribes supporting Canaanite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Midianites (Midian, son of Keturah)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Esau’s descendants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5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9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5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8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32EE0-E90D-264A-BD2F-C7D627C4BA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3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32EE0-E90D-264A-BD2F-C7D627C4BA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19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0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(25-37)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 of Jacob &amp; Esau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 of Jacob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Descendants of Esau (Edomites)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4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(37-50)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Joseph’s captivity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Flight to Egypt during famine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 dwelling in Egypt sets stage for Exodus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CBE8C-28F8-724C-8A02-F563A79DDA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41908" y="2693893"/>
            <a:ext cx="20448646" cy="161366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8" name="Rectangle 7"/>
          <p:cNvSpPr/>
          <p:nvPr/>
        </p:nvSpPr>
        <p:spPr>
          <a:xfrm>
            <a:off x="1841908" y="8599393"/>
            <a:ext cx="20448646" cy="161366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9" name="Rectangle 8"/>
          <p:cNvSpPr/>
          <p:nvPr/>
        </p:nvSpPr>
        <p:spPr>
          <a:xfrm>
            <a:off x="1841908" y="2969558"/>
            <a:ext cx="20448646" cy="5486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grpSp>
        <p:nvGrpSpPr>
          <p:cNvPr id="10" name="Group 9"/>
          <p:cNvGrpSpPr/>
          <p:nvPr/>
        </p:nvGrpSpPr>
        <p:grpSpPr>
          <a:xfrm>
            <a:off x="19300943" y="8137846"/>
            <a:ext cx="2162089" cy="2161804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394" y="2864446"/>
            <a:ext cx="19936516" cy="607161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9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9975" y="8778240"/>
            <a:ext cx="15784599" cy="2139696"/>
          </a:xfrm>
        </p:spPr>
        <p:txBody>
          <a:bodyPr>
            <a:normAutofit/>
          </a:bodyPr>
          <a:lstStyle>
            <a:lvl1pPr marL="0" indent="0" algn="l">
              <a:buNone/>
              <a:defRPr sz="4400">
                <a:solidFill>
                  <a:schemeClr val="tx1"/>
                </a:solidFill>
              </a:defRPr>
            </a:lvl1pPr>
            <a:lvl2pPr marL="914400" indent="0" algn="ctr">
              <a:buNone/>
              <a:defRPr sz="5600"/>
            </a:lvl2pPr>
            <a:lvl3pPr marL="1828800" indent="0" algn="ctr">
              <a:buNone/>
              <a:defRPr sz="4800"/>
            </a:lvl3pPr>
            <a:lvl4pPr marL="2743200" indent="0" algn="ctr">
              <a:buNone/>
              <a:defRPr sz="4000"/>
            </a:lvl4pPr>
            <a:lvl5pPr marL="3657600" indent="0" algn="ctr">
              <a:buNone/>
              <a:defRPr sz="4000"/>
            </a:lvl5pPr>
            <a:lvl6pPr marL="4572000" indent="0" algn="ctr">
              <a:buNone/>
              <a:defRPr sz="4000"/>
            </a:lvl6pPr>
            <a:lvl7pPr marL="5486400" indent="0" algn="ctr">
              <a:buNone/>
              <a:defRPr sz="4000"/>
            </a:lvl7pPr>
            <a:lvl8pPr marL="6400800" indent="0" algn="ctr">
              <a:buNone/>
              <a:defRPr sz="4000"/>
            </a:lvl8pPr>
            <a:lvl9pPr marL="7315200" indent="0" algn="ctr">
              <a:buNone/>
              <a:defRPr sz="4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187964" y="8578668"/>
            <a:ext cx="2388047" cy="1280160"/>
          </a:xfrm>
        </p:spPr>
        <p:txBody>
          <a:bodyPr/>
          <a:lstStyle>
            <a:lvl1pPr>
              <a:defRPr sz="5600"/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9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1066800"/>
            <a:ext cx="5106065" cy="1127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878" y="1066800"/>
            <a:ext cx="15013355" cy="1127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2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835978"/>
            <a:ext cx="24387175" cy="388002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820" y="2450592"/>
            <a:ext cx="18564737" cy="704088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1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2112" y="10040112"/>
            <a:ext cx="18107477" cy="2133600"/>
          </a:xfr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89573" y="12545569"/>
            <a:ext cx="5289307" cy="730250"/>
          </a:xfrm>
        </p:spPr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65984" y="12545569"/>
            <a:ext cx="12656944" cy="730250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95032" y="4651696"/>
            <a:ext cx="2162089" cy="2161804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87624" y="5012266"/>
            <a:ext cx="2376905" cy="1440664"/>
          </a:xfrm>
        </p:spPr>
        <p:txBody>
          <a:bodyPr/>
          <a:lstStyle>
            <a:lvl1pPr>
              <a:defRPr sz="5600"/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6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9975" y="4389120"/>
            <a:ext cx="9510998" cy="7955280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30105" y="4389120"/>
            <a:ext cx="9510998" cy="7955280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9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878" y="4096512"/>
            <a:ext cx="9510998" cy="1280160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9975" y="5486400"/>
            <a:ext cx="9510998" cy="6583680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30105" y="4096512"/>
            <a:ext cx="9510998" cy="1280160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30105" y="5486400"/>
            <a:ext cx="9510998" cy="6583680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6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25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609643" y="1"/>
            <a:ext cx="7777531" cy="13715998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1507" y="1371600"/>
            <a:ext cx="6401633" cy="3474720"/>
          </a:xfrm>
        </p:spPr>
        <p:txBody>
          <a:bodyPr anchor="b">
            <a:normAutofit/>
          </a:bodyPr>
          <a:lstStyle>
            <a:lvl1pPr>
              <a:defRPr sz="6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618" y="1371600"/>
            <a:ext cx="13425140" cy="1004011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01507" y="4846320"/>
            <a:ext cx="6401633" cy="65836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609643" y="1"/>
            <a:ext cx="7777531" cy="13715998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1507" y="1371600"/>
            <a:ext cx="6401633" cy="3474720"/>
          </a:xfrm>
        </p:spPr>
        <p:txBody>
          <a:bodyPr anchor="b">
            <a:normAutofit/>
          </a:bodyPr>
          <a:lstStyle>
            <a:lvl1pPr>
              <a:defRPr sz="6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6609642" cy="13716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01507" y="4846320"/>
            <a:ext cx="6401633" cy="65836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9975" y="969264"/>
            <a:ext cx="20119419" cy="3218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975" y="4242816"/>
            <a:ext cx="20119419" cy="810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930922" y="12545569"/>
            <a:ext cx="654795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>
                <a:solidFill>
                  <a:schemeClr val="tx2"/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6555" y="12545569"/>
            <a:ext cx="1265694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25201" y="12545569"/>
            <a:ext cx="12803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rgbClr val="FFFFFF"/>
                </a:solidFill>
                <a:latin typeface="+mj-lt"/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108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1828800" rtl="0" eaLnBrk="1" latinLnBrk="0" hangingPunct="1">
        <a:lnSpc>
          <a:spcPct val="90000"/>
        </a:lnSpc>
        <a:spcBef>
          <a:spcPts val="24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6576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indent="-36576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011680" indent="-36576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indent="-36576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000" indent="-45720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3800000" indent="-45720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4400000" indent="-45720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5000000" indent="-457200" algn="l" defTabSz="182880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87175" cy="13716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7B4A8-7E7A-3E44-A03C-9B0CE29A2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103"/>
          <a:stretch/>
        </p:blipFill>
        <p:spPr>
          <a:xfrm>
            <a:off x="20" y="10"/>
            <a:ext cx="24387155" cy="13715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BE2824-A619-43D4-8CEE-814E76EAC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87175" cy="13716000"/>
          </a:xfrm>
          <a:prstGeom prst="rect">
            <a:avLst/>
          </a:prstGeom>
          <a:blipFill dpi="0" rotWithShape="1">
            <a:blip r:embed="rId3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57314-8028-429F-A691-15514DF1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1907" y="5063368"/>
            <a:ext cx="20448647" cy="161366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FB0F09-9A6D-4393-94DE-D19BB32F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1907" y="5339034"/>
            <a:ext cx="20448647" cy="5486400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A8FF86-3729-44D9-9029-E0816A7E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1907" y="10968868"/>
            <a:ext cx="20448647" cy="161366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24F705-30C0-4ED8-9364-62609FAD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00942" y="10507322"/>
            <a:ext cx="2162090" cy="2161804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011EC6B-5921-4E83-802A-C8EDBFF94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591F3A-6CC6-475E-B681-19B2E17DC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393" y="5224734"/>
            <a:ext cx="19936516" cy="6034312"/>
          </a:xfrm>
        </p:spPr>
        <p:txBody>
          <a:bodyPr>
            <a:normAutofit/>
          </a:bodyPr>
          <a:lstStyle/>
          <a:p>
            <a:r>
              <a:rPr lang="en-US"/>
              <a:t>JOURNEY THROUGH</a:t>
            </a:r>
            <a:br>
              <a:rPr lang="en-US"/>
            </a:br>
            <a:r>
              <a:rPr lang="en-US"/>
              <a:t>the OLD TESTAMENT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39974" y="11130234"/>
            <a:ext cx="15784599" cy="1240030"/>
          </a:xfrm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>
                <a:solidFill>
                  <a:schemeClr val="bg1"/>
                </a:solidFill>
              </a:rPr>
              <a:t>What is it and why does it matter?</a:t>
            </a:r>
          </a:p>
        </p:txBody>
      </p:sp>
    </p:spTree>
    <p:extLst>
      <p:ext uri="{BB962C8B-B14F-4D97-AF65-F5344CB8AC3E}">
        <p14:creationId xmlns:p14="http://schemas.microsoft.com/office/powerpoint/2010/main" val="2402495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A99D-CAB1-2E43-9A78-991F7D66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203" y="2931580"/>
            <a:ext cx="7722601" cy="7882690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chemeClr val="accent1"/>
                </a:solidFill>
              </a:rPr>
              <a:t>PROBLEM</a:t>
            </a:r>
            <a:br>
              <a:rPr lang="en-US" sz="12000" dirty="0">
                <a:solidFill>
                  <a:schemeClr val="accent1"/>
                </a:solidFill>
              </a:rPr>
            </a:br>
            <a:r>
              <a:rPr lang="en-US" sz="7600" dirty="0">
                <a:solidFill>
                  <a:schemeClr val="accent1"/>
                </a:solidFill>
              </a:rPr>
              <a:t>(historical books)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6B3E-9398-4149-AFE3-37F98355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137" y="2718180"/>
            <a:ext cx="10266666" cy="8096092"/>
          </a:xfrm>
        </p:spPr>
        <p:txBody>
          <a:bodyPr anchor="ctr">
            <a:normAutofit/>
          </a:bodyPr>
          <a:lstStyle/>
          <a:p>
            <a:r>
              <a:rPr lang="en-US" sz="5000" dirty="0"/>
              <a:t>Cycle of disobedience</a:t>
            </a:r>
          </a:p>
          <a:p>
            <a:r>
              <a:rPr lang="en-US" sz="5000" dirty="0"/>
              <a:t>Repeated failure</a:t>
            </a:r>
          </a:p>
          <a:p>
            <a:r>
              <a:rPr lang="en-US" sz="5000" dirty="0"/>
              <a:t>Wicked kings, false prophets</a:t>
            </a:r>
          </a:p>
          <a:p>
            <a:r>
              <a:rPr lang="en-US" sz="5000" dirty="0"/>
              <a:t>Idolatry</a:t>
            </a:r>
          </a:p>
          <a:p>
            <a:r>
              <a:rPr lang="en-US" sz="5000" dirty="0"/>
              <a:t>Unable to be inside what the law demands outside</a:t>
            </a:r>
          </a:p>
          <a:p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5723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A99D-CAB1-2E43-9A78-991F7D66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203" y="2931580"/>
            <a:ext cx="7722601" cy="7882690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chemeClr val="accent1"/>
                </a:solidFill>
              </a:rPr>
              <a:t>PREPARATION</a:t>
            </a:r>
            <a:br>
              <a:rPr lang="en-US" sz="12000" dirty="0">
                <a:solidFill>
                  <a:schemeClr val="accent1"/>
                </a:solidFill>
              </a:rPr>
            </a:br>
            <a:r>
              <a:rPr lang="en-US" sz="7600" dirty="0">
                <a:solidFill>
                  <a:schemeClr val="accent1"/>
                </a:solidFill>
              </a:rPr>
              <a:t>(PROPHETS)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6B3E-9398-4149-AFE3-37F98355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137" y="2718180"/>
            <a:ext cx="10266666" cy="8096092"/>
          </a:xfrm>
        </p:spPr>
        <p:txBody>
          <a:bodyPr anchor="ctr">
            <a:normAutofit/>
          </a:bodyPr>
          <a:lstStyle/>
          <a:p>
            <a:r>
              <a:rPr lang="en-US" sz="5000" dirty="0"/>
              <a:t>Beginning of new promise</a:t>
            </a:r>
          </a:p>
          <a:p>
            <a:r>
              <a:rPr lang="en-US" sz="5000" dirty="0"/>
              <a:t>Perfect king, priest, prophet</a:t>
            </a:r>
          </a:p>
          <a:p>
            <a:r>
              <a:rPr lang="en-US" sz="5000" dirty="0"/>
              <a:t>Fulfill law spiritually</a:t>
            </a:r>
          </a:p>
          <a:p>
            <a:r>
              <a:rPr lang="en-US" sz="5000" dirty="0"/>
              <a:t>Write God’s law on human heart</a:t>
            </a:r>
          </a:p>
          <a:p>
            <a:r>
              <a:rPr lang="en-US" sz="5000" dirty="0"/>
              <a:t>Inhabit a temple of flesh (Incarnation, Holy Spirit)</a:t>
            </a:r>
          </a:p>
          <a:p>
            <a:endParaRPr lang="en-US" sz="5000" dirty="0"/>
          </a:p>
          <a:p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8893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A99D-CAB1-2E43-9A78-991F7D66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203" y="2931580"/>
            <a:ext cx="7722601" cy="7882690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chemeClr val="accent1"/>
                </a:solidFill>
              </a:rPr>
              <a:t>OT THEOLOGICAL SUMMARY</a:t>
            </a:r>
            <a:endParaRPr lang="en-US" sz="9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6B3E-9398-4149-AFE3-37F98355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137" y="2718180"/>
            <a:ext cx="10266666" cy="80960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8000" dirty="0"/>
              <a:t>PROMISE</a:t>
            </a:r>
          </a:p>
          <a:p>
            <a:pPr marL="0" indent="0">
              <a:buNone/>
            </a:pPr>
            <a:r>
              <a:rPr lang="en-US" sz="8000" dirty="0"/>
              <a:t>PLAN</a:t>
            </a:r>
          </a:p>
          <a:p>
            <a:pPr marL="0" indent="0">
              <a:buNone/>
            </a:pPr>
            <a:r>
              <a:rPr lang="en-US" sz="8000" dirty="0"/>
              <a:t>PROBLEM</a:t>
            </a:r>
          </a:p>
          <a:p>
            <a:pPr marL="0" indent="0">
              <a:buNone/>
            </a:pPr>
            <a:r>
              <a:rPr lang="en-US" sz="8000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69176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87" y="11408574"/>
            <a:ext cx="16459200" cy="2286000"/>
          </a:xfrm>
        </p:spPr>
        <p:txBody>
          <a:bodyPr>
            <a:normAutofit/>
          </a:bodyPr>
          <a:lstStyle/>
          <a:p>
            <a:r>
              <a:rPr lang="en-US" sz="6000" b="1"/>
              <a:t>GENESIS 1-3: Creation, Man, the Fall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87" y="942690"/>
            <a:ext cx="11693208" cy="22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800"/>
              <a:t>THE GARDEN</a:t>
            </a:r>
            <a:endParaRPr lang="en-US" sz="10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" y="2768390"/>
            <a:ext cx="24354044" cy="77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PURPOSES FOR HUMANITY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DOMINION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</a:t>
            </a:r>
          </a:p>
          <a:p>
            <a:pPr marL="0" indent="0">
              <a:buNone/>
            </a:pPr>
            <a:endParaRPr lang="en-US" sz="6400" b="1" dirty="0"/>
          </a:p>
          <a:p>
            <a:pPr marL="0" indent="0">
              <a:buNone/>
            </a:pPr>
            <a:r>
              <a:rPr lang="en-US" sz="8000" b="1" dirty="0"/>
              <a:t>And now let’s add #4 - WORSHIP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48471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87" y="11408574"/>
            <a:ext cx="16459200" cy="2286000"/>
          </a:xfrm>
        </p:spPr>
        <p:txBody>
          <a:bodyPr>
            <a:normAutofit/>
          </a:bodyPr>
          <a:lstStyle/>
          <a:p>
            <a:r>
              <a:rPr lang="en-US" sz="6000" b="1" dirty="0"/>
              <a:t>GENESIS 1-3: Creation, Man, the Fall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87" y="942690"/>
            <a:ext cx="11693208" cy="22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800" dirty="0"/>
              <a:t>THE TREES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EC643E-9C6F-A94E-8CDA-1E2F8535BE27}"/>
              </a:ext>
            </a:extLst>
          </p:cNvPr>
          <p:cNvGrpSpPr/>
          <p:nvPr/>
        </p:nvGrpSpPr>
        <p:grpSpPr>
          <a:xfrm>
            <a:off x="0" y="2384810"/>
            <a:ext cx="24387175" cy="9502389"/>
            <a:chOff x="2886087" y="4402797"/>
            <a:chExt cx="18451500" cy="74175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6087" y="4402797"/>
              <a:ext cx="18451500" cy="7417502"/>
            </a:xfrm>
            <a:prstGeom prst="rect">
              <a:avLst/>
            </a:prstGeom>
          </p:spPr>
        </p:pic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3339479" y="5947988"/>
              <a:ext cx="7516292" cy="3252808"/>
            </a:xfrm>
            <a:prstGeom prst="rect">
              <a:avLst/>
            </a:prstGeom>
          </p:spPr>
          <p:txBody>
            <a:bodyPr vert="horz" lIns="182880" tIns="91440" rIns="182880" bIns="9144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800" dirty="0">
                  <a:solidFill>
                    <a:schemeClr val="bg1"/>
                  </a:solidFill>
                </a:rPr>
                <a:t>Tree of the Knowledge of Good &amp; Evil</a:t>
              </a: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12999310" y="5283819"/>
              <a:ext cx="4795294" cy="1328338"/>
            </a:xfrm>
            <a:prstGeom prst="rect">
              <a:avLst/>
            </a:prstGeom>
          </p:spPr>
          <p:txBody>
            <a:bodyPr vert="horz" lIns="182880" tIns="91440" rIns="182880" bIns="9144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800" dirty="0">
                  <a:solidFill>
                    <a:schemeClr val="bg1"/>
                  </a:solidFill>
                </a:rPr>
                <a:t>Tree of 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5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9AC73-9116-1C42-BFD7-079D5F71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87" y="0"/>
            <a:ext cx="22860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20A14-F7DD-C74A-A113-C7F204548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87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2328C4B-08B6-854D-94AA-CC64B4D25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/>
          <a:stretch/>
        </p:blipFill>
        <p:spPr bwMode="auto">
          <a:xfrm>
            <a:off x="20" y="10"/>
            <a:ext cx="24387155" cy="13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42230-42E5-9F49-AD3E-6C1BD386074F}"/>
              </a:ext>
            </a:extLst>
          </p:cNvPr>
          <p:cNvSpPr txBox="1">
            <a:spLocks/>
          </p:cNvSpPr>
          <p:nvPr/>
        </p:nvSpPr>
        <p:spPr>
          <a:xfrm>
            <a:off x="16088711" y="1324302"/>
            <a:ext cx="10964918" cy="513956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1828800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6576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indent="-36576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1680" indent="-36576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-36576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000" indent="-45720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0000" indent="-45720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0000" indent="-45720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00000" indent="-457200" algn="l" defTabSz="1828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0800" b="1" dirty="0"/>
              <a:t>RULER. PEOPLE. LAND.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260C4-907A-3A4F-9081-A05E1B164421}"/>
              </a:ext>
            </a:extLst>
          </p:cNvPr>
          <p:cNvSpPr txBox="1"/>
          <p:nvPr/>
        </p:nvSpPr>
        <p:spPr>
          <a:xfrm>
            <a:off x="-2238703" y="65584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3535" y="4010"/>
            <a:ext cx="21820104" cy="13707982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51C3CA8-6A08-644A-89F1-7BC408864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67" y="1637454"/>
            <a:ext cx="12460842" cy="1044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87" y="11408574"/>
            <a:ext cx="16459200" cy="2286000"/>
          </a:xfrm>
        </p:spPr>
        <p:txBody>
          <a:bodyPr>
            <a:normAutofit/>
          </a:bodyPr>
          <a:lstStyle/>
          <a:p>
            <a:r>
              <a:rPr lang="en-US" sz="6000" b="1" dirty="0"/>
              <a:t>GENESIS 1-3: Creation, Man, the Fall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87" y="428290"/>
            <a:ext cx="7325460" cy="22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800" dirty="0"/>
              <a:t>CREATION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947" y="2711190"/>
            <a:ext cx="13589000" cy="92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55" y="2526632"/>
            <a:ext cx="24112319" cy="11421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87" y="11408574"/>
            <a:ext cx="16459200" cy="2286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GENESIS 1-3: Creation, Man, the Fall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87" y="942690"/>
            <a:ext cx="11693208" cy="22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800" dirty="0"/>
              <a:t>THE FALL</a:t>
            </a:r>
          </a:p>
        </p:txBody>
      </p:sp>
    </p:spTree>
    <p:extLst>
      <p:ext uri="{BB962C8B-B14F-4D97-AF65-F5344CB8AC3E}">
        <p14:creationId xmlns:p14="http://schemas.microsoft.com/office/powerpoint/2010/main" val="20699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87" y="11408574"/>
            <a:ext cx="16459200" cy="2286000"/>
          </a:xfrm>
        </p:spPr>
        <p:txBody>
          <a:bodyPr>
            <a:normAutofit/>
          </a:bodyPr>
          <a:lstStyle/>
          <a:p>
            <a:r>
              <a:rPr lang="en-US" sz="6000" b="1" dirty="0"/>
              <a:t>GENESIS 1-3: Creation, Man, the Fall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87" y="942690"/>
            <a:ext cx="11693208" cy="22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800" dirty="0"/>
              <a:t>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384" y="-1134404"/>
            <a:ext cx="8769954" cy="41541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81783" y="5145804"/>
            <a:ext cx="14575804" cy="48067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7200" i="1" dirty="0"/>
              <a:t>“Where are you?”</a:t>
            </a:r>
          </a:p>
          <a:p>
            <a:pPr algn="l">
              <a:lnSpc>
                <a:spcPct val="150000"/>
              </a:lnSpc>
            </a:pPr>
            <a:r>
              <a:rPr lang="en-US" sz="7200" i="1" dirty="0"/>
              <a:t>“Who told you?”</a:t>
            </a:r>
          </a:p>
          <a:p>
            <a:pPr algn="l">
              <a:lnSpc>
                <a:spcPct val="150000"/>
              </a:lnSpc>
            </a:pPr>
            <a:r>
              <a:rPr lang="en-US" sz="7200" i="1" dirty="0"/>
              <a:t>“What is this you have done?”</a:t>
            </a:r>
          </a:p>
          <a:p>
            <a:pPr algn="l">
              <a:lnSpc>
                <a:spcPct val="150000"/>
              </a:lnSpc>
            </a:pP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15704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6480" y="1417706"/>
            <a:ext cx="3681350" cy="20973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0800" i="1" dirty="0"/>
              <a:t>ARUM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C187E-4339-7C40-A595-E20EE61E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87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9E26F1-8306-1C4A-90D3-16D4740B14AA}"/>
              </a:ext>
            </a:extLst>
          </p:cNvPr>
          <p:cNvSpPr txBox="1"/>
          <p:nvPr/>
        </p:nvSpPr>
        <p:spPr>
          <a:xfrm>
            <a:off x="6018420" y="3491346"/>
            <a:ext cx="13704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0" i="1" dirty="0" err="1"/>
              <a:t>Incurvatus</a:t>
            </a:r>
            <a:r>
              <a:rPr lang="en-US" sz="13200" i="1" dirty="0"/>
              <a:t> in se</a:t>
            </a:r>
          </a:p>
        </p:txBody>
      </p:sp>
      <p:sp>
        <p:nvSpPr>
          <p:cNvPr id="5" name="Circular Arrow 4">
            <a:extLst>
              <a:ext uri="{FF2B5EF4-FFF2-40B4-BE49-F238E27FC236}">
                <a16:creationId xmlns:a16="http://schemas.microsoft.com/office/drawing/2014/main" id="{BB1B7EF9-B2C9-BB41-95A4-856D82E46422}"/>
              </a:ext>
            </a:extLst>
          </p:cNvPr>
          <p:cNvSpPr/>
          <p:nvPr/>
        </p:nvSpPr>
        <p:spPr>
          <a:xfrm rot="10800000">
            <a:off x="7205952" y="973779"/>
            <a:ext cx="9262754" cy="1079467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2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5FD01-93F8-3146-B9F2-B497523CD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8701" b="8825"/>
          <a:stretch/>
        </p:blipFill>
        <p:spPr>
          <a:xfrm>
            <a:off x="3049588" y="0"/>
            <a:ext cx="183125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61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5981B2-0AA2-B04F-9716-ACECEC478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3290" r="5066" b="6148"/>
          <a:stretch/>
        </p:blipFill>
        <p:spPr>
          <a:xfrm>
            <a:off x="3310845" y="1"/>
            <a:ext cx="17789236" cy="137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28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1907" y="2693892"/>
            <a:ext cx="20448647" cy="161366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1907" y="8599392"/>
            <a:ext cx="20448647" cy="161366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1907" y="2969558"/>
            <a:ext cx="20448647" cy="54864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00942" y="8137846"/>
            <a:ext cx="2162090" cy="2161804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656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4175" y="1649801"/>
            <a:ext cx="10595179" cy="8417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en-US" sz="150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  <a:t>“WHERE IS YOUR BROTHER?”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3907" y="11022108"/>
            <a:ext cx="9946319" cy="13867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200"/>
              </a:spcBef>
              <a:buNone/>
            </a:pPr>
            <a:r>
              <a:rPr lang="en-US" b="1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  <a:t>GENESIS 1-3: Creation, Man, the Fall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8624" r="12482" b="-1"/>
          <a:stretch/>
        </p:blipFill>
        <p:spPr>
          <a:xfrm>
            <a:off x="2" y="4"/>
            <a:ext cx="12192977" cy="13715994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5196"/>
            <a:ext cx="12192977" cy="13715994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6EA6E-17B9-1A47-ABD0-FB57B4100B12}"/>
              </a:ext>
            </a:extLst>
          </p:cNvPr>
          <p:cNvSpPr txBox="1"/>
          <p:nvPr/>
        </p:nvSpPr>
        <p:spPr>
          <a:xfrm>
            <a:off x="18059400" y="10221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3535" y="4010"/>
            <a:ext cx="21820104" cy="13707982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5B8D60C-23E4-7C4F-A89A-F41DA1267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82" y="1637454"/>
            <a:ext cx="12426611" cy="1044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2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148" y="960120"/>
            <a:ext cx="10912070" cy="1179576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5B8D60C-23E4-7C4F-A89A-F41DA1267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73" y="2814063"/>
            <a:ext cx="9613794" cy="807770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09768" y="960120"/>
            <a:ext cx="10912071" cy="1179576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C97B7BB-D5E6-434B-A8B6-1667E09A0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493" y="2825158"/>
            <a:ext cx="9613794" cy="80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115" y="1868471"/>
            <a:ext cx="15544800" cy="27241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Spread of Sin &amp; A New Start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62220" y="3488615"/>
            <a:ext cx="42627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/>
              <a:t>GENESIS 4-11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55806" y="6444147"/>
            <a:ext cx="32980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PERSONAL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88481" y="6261615"/>
            <a:ext cx="35060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UNIVERSAL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2219" y="8251375"/>
            <a:ext cx="34932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EXTENSIVE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5873697" y="8433907"/>
            <a:ext cx="3339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INTENSIVE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87" y="4780770"/>
            <a:ext cx="18288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E7A63C-D625-1F4F-92BD-5D1D5511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600" dirty="0"/>
              <a:t>GENESIS 1?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DDAD65-5981-5A45-A224-B6B4DF92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976" y="4242816"/>
            <a:ext cx="8114367" cy="8101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/>
              <a:t>Poetic theology</a:t>
            </a:r>
          </a:p>
          <a:p>
            <a:pPr marL="0" indent="0">
              <a:buNone/>
            </a:pPr>
            <a:r>
              <a:rPr lang="en-US" sz="6600" dirty="0"/>
              <a:t>Evolutionary ages</a:t>
            </a:r>
          </a:p>
          <a:p>
            <a:pPr marL="0" indent="0">
              <a:buNone/>
            </a:pPr>
            <a:r>
              <a:rPr lang="en-US" sz="6600" dirty="0"/>
              <a:t>Scientific 24/7</a:t>
            </a:r>
          </a:p>
          <a:p>
            <a:pPr marL="0" indent="0">
              <a:buNone/>
            </a:pPr>
            <a:r>
              <a:rPr lang="en-US" sz="6600" dirty="0"/>
              <a:t>Blend scientific data &amp; poetic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E7A20-7158-7340-885E-C2009583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258" y="2598235"/>
            <a:ext cx="12303632" cy="83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0902"/>
            <a:ext cx="24387175" cy="166614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56072" y="1090898"/>
            <a:ext cx="16459200" cy="2286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is God so angry in Gen. 6?</a:t>
            </a:r>
          </a:p>
        </p:txBody>
      </p:sp>
    </p:spTree>
    <p:extLst>
      <p:ext uri="{BB962C8B-B14F-4D97-AF65-F5344CB8AC3E}">
        <p14:creationId xmlns:p14="http://schemas.microsoft.com/office/powerpoint/2010/main" val="1436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6190"/>
          <a:stretch/>
        </p:blipFill>
        <p:spPr>
          <a:xfrm>
            <a:off x="0" y="0"/>
            <a:ext cx="25222108" cy="126349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27083" y="10577562"/>
            <a:ext cx="1316334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Deliverance from a sin-wrecked world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5155" y="1081037"/>
            <a:ext cx="8084846" cy="317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effectLst>
                  <a:glow rad="101600">
                    <a:schemeClr val="bg1">
                      <a:alpha val="14000"/>
                    </a:schemeClr>
                  </a:glow>
                </a:effectLst>
              </a:rPr>
              <a:t>NOAH &amp; THE FLOOD</a:t>
            </a:r>
          </a:p>
        </p:txBody>
      </p:sp>
    </p:spTree>
    <p:extLst>
      <p:ext uri="{BB962C8B-B14F-4D97-AF65-F5344CB8AC3E}">
        <p14:creationId xmlns:p14="http://schemas.microsoft.com/office/powerpoint/2010/main" val="11444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688" y="666263"/>
            <a:ext cx="11946490" cy="1685050"/>
          </a:xfrm>
        </p:spPr>
        <p:txBody>
          <a:bodyPr>
            <a:normAutofit fontScale="90000"/>
          </a:bodyPr>
          <a:lstStyle/>
          <a:p>
            <a:r>
              <a:rPr lang="en-US" dirty="0"/>
              <a:t>Tower of Babel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66345" y="1105009"/>
            <a:ext cx="3711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GENESIS 11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88481" y="6261615"/>
            <a:ext cx="35060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UNIVERSAL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2219" y="8251375"/>
            <a:ext cx="34932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EXTENSIVE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4160"/>
            <a:ext cx="24387175" cy="127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9" y="-1252765"/>
            <a:ext cx="24113446" cy="180850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A24B27-8853-2C48-B16D-506840EAAED7}"/>
              </a:ext>
            </a:extLst>
          </p:cNvPr>
          <p:cNvSpPr/>
          <p:nvPr/>
        </p:nvSpPr>
        <p:spPr>
          <a:xfrm>
            <a:off x="2883333" y="9856521"/>
            <a:ext cx="18858016" cy="2541318"/>
          </a:xfrm>
          <a:prstGeom prst="rect">
            <a:avLst/>
          </a:prstGeom>
          <a:solidFill>
            <a:srgbClr val="000000">
              <a:alpha val="52941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4674" y="9856521"/>
            <a:ext cx="16622713" cy="3108325"/>
          </a:xfrm>
        </p:spPr>
        <p:txBody>
          <a:bodyPr>
            <a:norm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Patriarchs: God Chooses a Family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45145" y="1759753"/>
            <a:ext cx="44422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GENESIS 11-50</a:t>
            </a:r>
          </a:p>
        </p:txBody>
      </p:sp>
    </p:spTree>
    <p:extLst>
      <p:ext uri="{BB962C8B-B14F-4D97-AF65-F5344CB8AC3E}">
        <p14:creationId xmlns:p14="http://schemas.microsoft.com/office/powerpoint/2010/main" val="4521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586" y="2056794"/>
            <a:ext cx="25104345" cy="9602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19821" y="1046719"/>
            <a:ext cx="13747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Ancient City-state of Ur (circa 2000 BC)</a:t>
            </a:r>
          </a:p>
        </p:txBody>
      </p:sp>
    </p:spTree>
    <p:extLst>
      <p:ext uri="{BB962C8B-B14F-4D97-AF65-F5344CB8AC3E}">
        <p14:creationId xmlns:p14="http://schemas.microsoft.com/office/powerpoint/2010/main" val="5490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32" r="1767" b="-1"/>
          <a:stretch/>
        </p:blipFill>
        <p:spPr>
          <a:xfrm>
            <a:off x="3049607" y="20"/>
            <a:ext cx="18287960" cy="137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83699-E033-A549-A3BF-5682FBDC9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049627" y="20"/>
            <a:ext cx="18287960" cy="137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821" y="0"/>
            <a:ext cx="12116764" cy="137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056246-9AAD-9F4D-B2C8-8C5CD33A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4" y="-597309"/>
            <a:ext cx="24293921" cy="15684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5774" y="11426268"/>
            <a:ext cx="44422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GENESIS 11-50</a:t>
            </a:r>
          </a:p>
        </p:txBody>
      </p:sp>
    </p:spTree>
    <p:extLst>
      <p:ext uri="{BB962C8B-B14F-4D97-AF65-F5344CB8AC3E}">
        <p14:creationId xmlns:p14="http://schemas.microsoft.com/office/powerpoint/2010/main" val="2217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107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6803" y="2764330"/>
            <a:ext cx="9739626" cy="3035968"/>
          </a:xfrm>
        </p:spPr>
        <p:txBody>
          <a:bodyPr>
            <a:normAutofit/>
          </a:bodyPr>
          <a:lstStyle/>
          <a:p>
            <a:r>
              <a:rPr lang="en-US" sz="9600">
                <a:solidFill>
                  <a:srgbClr val="000000"/>
                </a:solidFill>
              </a:rPr>
              <a:t>Covenant with Abraham (15)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6576" b="1"/>
          <a:stretch/>
        </p:blipFill>
        <p:spPr>
          <a:xfrm>
            <a:off x="-19734" y="803960"/>
            <a:ext cx="12233058" cy="12912042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734" y="803960"/>
            <a:ext cx="12233058" cy="12912042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6805" y="6014778"/>
            <a:ext cx="9739626" cy="6131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600" dirty="0">
                <a:solidFill>
                  <a:srgbClr val="000000"/>
                </a:solidFill>
              </a:rPr>
              <a:t>Promise of descendants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000000"/>
                </a:solidFill>
              </a:rPr>
              <a:t>Childless?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000000"/>
                </a:solidFill>
              </a:rPr>
              <a:t>Promise to give land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000000"/>
                </a:solidFill>
              </a:rPr>
              <a:t>“Cutting” ceremony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000000"/>
                </a:solidFill>
              </a:rPr>
              <a:t>God is only participant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5450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86" y="428290"/>
            <a:ext cx="17361127" cy="22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800" dirty="0"/>
              <a:t>LITERARY STRUCTURE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27527C-9697-A045-A52A-EE0048CF8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081949"/>
              </p:ext>
            </p:extLst>
          </p:nvPr>
        </p:nvGraphicFramePr>
        <p:xfrm>
          <a:off x="3963985" y="2794001"/>
          <a:ext cx="16423572" cy="9776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984">
                  <a:extLst>
                    <a:ext uri="{9D8B030D-6E8A-4147-A177-3AD203B41FA5}">
                      <a16:colId xmlns:a16="http://schemas.microsoft.com/office/drawing/2014/main" val="7002243"/>
                    </a:ext>
                  </a:extLst>
                </a:gridCol>
                <a:gridCol w="6483928">
                  <a:extLst>
                    <a:ext uri="{9D8B030D-6E8A-4147-A177-3AD203B41FA5}">
                      <a16:colId xmlns:a16="http://schemas.microsoft.com/office/drawing/2014/main" val="1037811172"/>
                    </a:ext>
                  </a:extLst>
                </a:gridCol>
                <a:gridCol w="6032660">
                  <a:extLst>
                    <a:ext uri="{9D8B030D-6E8A-4147-A177-3AD203B41FA5}">
                      <a16:colId xmlns:a16="http://schemas.microsoft.com/office/drawing/2014/main" val="1583735606"/>
                    </a:ext>
                  </a:extLst>
                </a:gridCol>
              </a:tblGrid>
              <a:tr h="2377440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Problem (v2) 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Preparation (days 1-3)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Population (days 4-6)</a:t>
                      </a: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2555606049"/>
                  </a:ext>
                </a:extLst>
              </a:tr>
              <a:tr h="2466274">
                <a:tc>
                  <a:txBody>
                    <a:bodyPr/>
                    <a:lstStyle/>
                    <a:p>
                      <a:r>
                        <a:rPr lang="en-US" sz="4400" dirty="0"/>
                        <a:t>DARKNESS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A</a:t>
                      </a:r>
                      <a:r>
                        <a:rPr lang="en-US" sz="4400" dirty="0"/>
                        <a:t> light (day)</a:t>
                      </a:r>
                    </a:p>
                    <a:p>
                      <a:r>
                        <a:rPr lang="en-US" sz="4400" b="1" dirty="0"/>
                        <a:t>B</a:t>
                      </a:r>
                      <a:r>
                        <a:rPr lang="en-US" sz="4400" dirty="0"/>
                        <a:t> darkness (night)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4a sun</a:t>
                      </a:r>
                    </a:p>
                    <a:p>
                      <a:r>
                        <a:rPr lang="en-US" sz="4400" dirty="0"/>
                        <a:t>4b moon, stars</a:t>
                      </a: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498638339"/>
                  </a:ext>
                </a:extLst>
              </a:tr>
              <a:tr h="2466274">
                <a:tc>
                  <a:txBody>
                    <a:bodyPr/>
                    <a:lstStyle/>
                    <a:p>
                      <a:r>
                        <a:rPr lang="en-US" sz="4400" dirty="0"/>
                        <a:t>WATERY ABYSS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A</a:t>
                      </a:r>
                      <a:r>
                        <a:rPr lang="en-US" sz="4400" dirty="0"/>
                        <a:t> firmament</a:t>
                      </a:r>
                    </a:p>
                    <a:p>
                      <a:r>
                        <a:rPr lang="en-US" sz="4400" b="1" dirty="0"/>
                        <a:t>B</a:t>
                      </a:r>
                      <a:r>
                        <a:rPr lang="en-US" sz="4400" dirty="0"/>
                        <a:t> waters above/below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5a birds</a:t>
                      </a:r>
                    </a:p>
                    <a:p>
                      <a:r>
                        <a:rPr lang="en-US" sz="4400" dirty="0"/>
                        <a:t>5b fish</a:t>
                      </a:r>
                    </a:p>
                    <a:p>
                      <a:endParaRPr lang="en-US" sz="44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482458228"/>
                  </a:ext>
                </a:extLst>
              </a:tr>
              <a:tr h="2466274">
                <a:tc>
                  <a:txBody>
                    <a:bodyPr/>
                    <a:lstStyle/>
                    <a:p>
                      <a:r>
                        <a:rPr lang="en-US" sz="4400" dirty="0"/>
                        <a:t>FORMLESS EARTH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A earth from sea</a:t>
                      </a:r>
                    </a:p>
                    <a:p>
                      <a:r>
                        <a:rPr lang="en-US" sz="4400" dirty="0"/>
                        <a:t>B vegetation 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6a land Animals</a:t>
                      </a:r>
                    </a:p>
                    <a:p>
                      <a:r>
                        <a:rPr lang="en-US" sz="4400" dirty="0"/>
                        <a:t>6b humans</a:t>
                      </a: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3236524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0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86" y="173620"/>
            <a:ext cx="18056506" cy="13542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3131" y="549276"/>
            <a:ext cx="9850056" cy="2286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Covenant (17)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9885" y="3200402"/>
            <a:ext cx="8611564" cy="9045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A great nation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Kings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Requires obedience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I will be your God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Circumcision = symbol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Obedience = evidence</a:t>
            </a:r>
          </a:p>
        </p:txBody>
      </p:sp>
    </p:spTree>
    <p:extLst>
      <p:ext uri="{BB962C8B-B14F-4D97-AF65-F5344CB8AC3E}">
        <p14:creationId xmlns:p14="http://schemas.microsoft.com/office/powerpoint/2010/main" val="12694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59304-6589-3549-AD70-38E4E8847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81" r="6451" b="-1"/>
          <a:stretch/>
        </p:blipFill>
        <p:spPr>
          <a:xfrm>
            <a:off x="3049627" y="20"/>
            <a:ext cx="18287960" cy="137159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4E21BE-5472-074E-8D38-329646450C66}"/>
              </a:ext>
            </a:extLst>
          </p:cNvPr>
          <p:cNvSpPr/>
          <p:nvPr/>
        </p:nvSpPr>
        <p:spPr>
          <a:xfrm>
            <a:off x="2883333" y="9856521"/>
            <a:ext cx="18858016" cy="2541318"/>
          </a:xfrm>
          <a:prstGeom prst="rect">
            <a:avLst/>
          </a:prstGeom>
          <a:solidFill>
            <a:srgbClr val="000000">
              <a:alpha val="52941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72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5D72505-87CD-294E-B584-C7D397761918}"/>
              </a:ext>
            </a:extLst>
          </p:cNvPr>
          <p:cNvSpPr txBox="1">
            <a:spLocks/>
          </p:cNvSpPr>
          <p:nvPr/>
        </p:nvSpPr>
        <p:spPr>
          <a:xfrm>
            <a:off x="4439001" y="10576312"/>
            <a:ext cx="16459200" cy="228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400" dirty="0">
                <a:solidFill>
                  <a:schemeClr val="bg1"/>
                </a:solidFill>
              </a:rPr>
              <a:t>Tombs at </a:t>
            </a:r>
            <a:r>
              <a:rPr lang="en-US" sz="8400" dirty="0" err="1">
                <a:solidFill>
                  <a:schemeClr val="bg1"/>
                </a:solidFill>
              </a:rPr>
              <a:t>hebron</a:t>
            </a:r>
            <a:endParaRPr lang="en-US" sz="8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02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87" y="863600"/>
            <a:ext cx="18288000" cy="11955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0929" y="9533938"/>
            <a:ext cx="9850056" cy="2286000"/>
          </a:xfrm>
        </p:spPr>
        <p:txBody>
          <a:bodyPr>
            <a:norm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Joseph in Egypt</a:t>
            </a:r>
          </a:p>
        </p:txBody>
      </p:sp>
    </p:spTree>
    <p:extLst>
      <p:ext uri="{BB962C8B-B14F-4D97-AF65-F5344CB8AC3E}">
        <p14:creationId xmlns:p14="http://schemas.microsoft.com/office/powerpoint/2010/main" val="6707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608800" y="1111250"/>
            <a:ext cx="4778375" cy="1492250"/>
          </a:xfrm>
        </p:spPr>
        <p:txBody>
          <a:bodyPr>
            <a:normAutofit/>
          </a:bodyPr>
          <a:lstStyle/>
          <a:p>
            <a:r>
              <a:rPr lang="en-US" sz="6400" dirty="0"/>
              <a:t>Abraham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71323" y="3701453"/>
            <a:ext cx="4776396" cy="1492766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Ishmael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687462" y="3650303"/>
            <a:ext cx="4342178" cy="1492766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highlight>
                  <a:srgbClr val="FFFF00"/>
                </a:highlight>
              </a:rPr>
              <a:t>Isaac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131360" y="5332081"/>
            <a:ext cx="1852302" cy="1300182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Esau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921466" y="11689453"/>
            <a:ext cx="3246854" cy="1079354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Edomites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779774" y="5332083"/>
            <a:ext cx="4342178" cy="1492766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highlight>
                  <a:srgbClr val="FFFF00"/>
                </a:highlight>
              </a:rPr>
              <a:t>Jacob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96944" y="10082024"/>
            <a:ext cx="3024522" cy="1934488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highlight>
                  <a:srgbClr val="FFFF00"/>
                </a:highlight>
              </a:rPr>
              <a:t>12 sons</a:t>
            </a:r>
          </a:p>
          <a:p>
            <a:pPr algn="ctr"/>
            <a:r>
              <a:rPr lang="en-US" sz="3200" dirty="0" err="1">
                <a:highlight>
                  <a:srgbClr val="FFFF00"/>
                </a:highlight>
              </a:rPr>
              <a:t>israelites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771324" y="10560743"/>
            <a:ext cx="3571538" cy="1079354"/>
          </a:xfrm>
          <a:prstGeom prst="rect">
            <a:avLst/>
          </a:prstGeom>
        </p:spPr>
        <p:txBody>
          <a:bodyPr vert="horz" lIns="182880" tIns="91440" rIns="182880" bIns="91440" rtlCol="0" anchor="t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12 tribes in </a:t>
            </a:r>
            <a:r>
              <a:rPr lang="en-US" sz="3200" dirty="0" err="1"/>
              <a:t>arabia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712027" y="4815068"/>
            <a:ext cx="0" cy="54632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5936628" y="6445695"/>
            <a:ext cx="66530" cy="51749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2986346" y="6267259"/>
            <a:ext cx="48158" cy="3745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2750365" y="4767513"/>
            <a:ext cx="1789672" cy="568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541810" y="4763916"/>
            <a:ext cx="1581914" cy="56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798822" y="2464620"/>
            <a:ext cx="3370638" cy="9884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69460" y="2464621"/>
            <a:ext cx="1991642" cy="10884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9C8F3-0097-804A-BB78-E47FCF9506FB}"/>
              </a:ext>
            </a:extLst>
          </p:cNvPr>
          <p:cNvCxnSpPr>
            <a:cxnSpLocks/>
          </p:cNvCxnSpPr>
          <p:nvPr/>
        </p:nvCxnSpPr>
        <p:spPr>
          <a:xfrm flipH="1">
            <a:off x="14540038" y="2464618"/>
            <a:ext cx="629422" cy="12263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B2188876-D6DA-2849-8279-55C5C83F6FFB}"/>
              </a:ext>
            </a:extLst>
          </p:cNvPr>
          <p:cNvSpPr txBox="1">
            <a:spLocks/>
          </p:cNvSpPr>
          <p:nvPr/>
        </p:nvSpPr>
        <p:spPr>
          <a:xfrm>
            <a:off x="16795646" y="3690943"/>
            <a:ext cx="4342178" cy="1492766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Other sons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3A85C7-C756-214E-9B04-7DBF20846AE1}"/>
              </a:ext>
            </a:extLst>
          </p:cNvPr>
          <p:cNvCxnSpPr>
            <a:cxnSpLocks/>
          </p:cNvCxnSpPr>
          <p:nvPr/>
        </p:nvCxnSpPr>
        <p:spPr>
          <a:xfrm>
            <a:off x="18768378" y="4685099"/>
            <a:ext cx="66530" cy="6364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BCA1B786-D934-B144-BF8B-6B6A0574670B}"/>
              </a:ext>
            </a:extLst>
          </p:cNvPr>
          <p:cNvSpPr txBox="1">
            <a:spLocks/>
          </p:cNvSpPr>
          <p:nvPr/>
        </p:nvSpPr>
        <p:spPr>
          <a:xfrm>
            <a:off x="17823590" y="11171919"/>
            <a:ext cx="3246854" cy="1079354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MIDIANITES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695C2EC-7606-C94C-AD22-42353FA3D512}"/>
              </a:ext>
            </a:extLst>
          </p:cNvPr>
          <p:cNvSpPr txBox="1">
            <a:spLocks/>
          </p:cNvSpPr>
          <p:nvPr/>
        </p:nvSpPr>
        <p:spPr>
          <a:xfrm>
            <a:off x="5249820" y="1111815"/>
            <a:ext cx="4778374" cy="149225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LOT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44BAAD-8F30-5D4E-A44D-875B01F2E956}"/>
              </a:ext>
            </a:extLst>
          </p:cNvPr>
          <p:cNvCxnSpPr>
            <a:cxnSpLocks/>
          </p:cNvCxnSpPr>
          <p:nvPr/>
        </p:nvCxnSpPr>
        <p:spPr>
          <a:xfrm flipH="1">
            <a:off x="4628079" y="2604065"/>
            <a:ext cx="1351124" cy="1086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0A8F0B-CF35-0740-8287-0B80AA8EDF34}"/>
              </a:ext>
            </a:extLst>
          </p:cNvPr>
          <p:cNvCxnSpPr>
            <a:cxnSpLocks/>
          </p:cNvCxnSpPr>
          <p:nvPr/>
        </p:nvCxnSpPr>
        <p:spPr>
          <a:xfrm>
            <a:off x="5979201" y="2604065"/>
            <a:ext cx="1740420" cy="1046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00E8EFA3-0402-384A-A1F2-563CE0CBE0D2}"/>
              </a:ext>
            </a:extLst>
          </p:cNvPr>
          <p:cNvSpPr txBox="1">
            <a:spLocks/>
          </p:cNvSpPr>
          <p:nvPr/>
        </p:nvSpPr>
        <p:spPr>
          <a:xfrm>
            <a:off x="3811538" y="3695159"/>
            <a:ext cx="5810382" cy="1488550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MOAB        AMMON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DC3A8A-F21F-394D-AE57-732E1527A199}"/>
              </a:ext>
            </a:extLst>
          </p:cNvPr>
          <p:cNvCxnSpPr>
            <a:cxnSpLocks/>
          </p:cNvCxnSpPr>
          <p:nvPr/>
        </p:nvCxnSpPr>
        <p:spPr>
          <a:xfrm>
            <a:off x="4591351" y="4685098"/>
            <a:ext cx="0" cy="4791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1FD3A9-6856-2049-BCF7-16F3DCB1CD2A}"/>
              </a:ext>
            </a:extLst>
          </p:cNvPr>
          <p:cNvCxnSpPr>
            <a:cxnSpLocks/>
          </p:cNvCxnSpPr>
          <p:nvPr/>
        </p:nvCxnSpPr>
        <p:spPr>
          <a:xfrm>
            <a:off x="7719621" y="4763917"/>
            <a:ext cx="0" cy="47125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>
            <a:extLst>
              <a:ext uri="{FF2B5EF4-FFF2-40B4-BE49-F238E27FC236}">
                <a16:creationId xmlns:a16="http://schemas.microsoft.com/office/drawing/2014/main" id="{12B71402-52A9-5B45-AE30-9E3315934841}"/>
              </a:ext>
            </a:extLst>
          </p:cNvPr>
          <p:cNvSpPr txBox="1">
            <a:spLocks/>
          </p:cNvSpPr>
          <p:nvPr/>
        </p:nvSpPr>
        <p:spPr>
          <a:xfrm>
            <a:off x="3701660" y="9542348"/>
            <a:ext cx="2277542" cy="924104"/>
          </a:xfrm>
          <a:prstGeom prst="rect">
            <a:avLst/>
          </a:prstGeom>
        </p:spPr>
        <p:txBody>
          <a:bodyPr vert="horz" lIns="182880" tIns="91440" rIns="182880" bIns="9144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Moabites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6BDBF5D-5487-D749-8C02-E1AA0C157DB5}"/>
              </a:ext>
            </a:extLst>
          </p:cNvPr>
          <p:cNvSpPr txBox="1">
            <a:spLocks/>
          </p:cNvSpPr>
          <p:nvPr/>
        </p:nvSpPr>
        <p:spPr>
          <a:xfrm>
            <a:off x="6660530" y="9542348"/>
            <a:ext cx="2277542" cy="924104"/>
          </a:xfrm>
          <a:prstGeom prst="rect">
            <a:avLst/>
          </a:prstGeom>
        </p:spPr>
        <p:txBody>
          <a:bodyPr vert="horz" lIns="182880" tIns="91440" rIns="182880" bIns="9144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ammonites</a:t>
            </a:r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06419" y="12459362"/>
            <a:ext cx="914519" cy="9144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148" y="960120"/>
            <a:ext cx="10912070" cy="1179576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5B8D60C-23E4-7C4F-A89A-F41DA1267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73" y="2814063"/>
            <a:ext cx="9613794" cy="807770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09768" y="960120"/>
            <a:ext cx="10912071" cy="1179576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C97B7BB-D5E6-434B-A8B6-1667E09A0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493" y="2825158"/>
            <a:ext cx="9613794" cy="80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9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PURPOSES FOR HUMANITY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400" b="1" dirty="0"/>
              <a:t>DOMINION</a:t>
            </a:r>
          </a:p>
          <a:p>
            <a:pPr marL="0" indent="0">
              <a:buNone/>
            </a:pPr>
            <a:r>
              <a:rPr lang="en-US" sz="6400" b="1" dirty="0"/>
              <a:t>WORK</a:t>
            </a:r>
          </a:p>
          <a:p>
            <a:pPr marL="0" indent="0">
              <a:buNone/>
            </a:pPr>
            <a:r>
              <a:rPr lang="en-US" sz="6400" b="1" dirty="0"/>
              <a:t>RELATIONSHIP</a:t>
            </a:r>
          </a:p>
          <a:p>
            <a:pPr marL="0" indent="0">
              <a:buNone/>
            </a:pPr>
            <a:endParaRPr lang="en-US" sz="6400" b="1" dirty="0"/>
          </a:p>
          <a:p>
            <a:pPr marL="0" indent="0">
              <a:buNone/>
            </a:pPr>
            <a:r>
              <a:rPr lang="en-US" sz="6400" b="1" dirty="0"/>
              <a:t>There’s a fourth coming…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42235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PURPOSES FOR HUMANITY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400" b="1" dirty="0"/>
              <a:t>DOMINION</a:t>
            </a:r>
          </a:p>
          <a:p>
            <a:pPr marL="0" indent="0">
              <a:buNone/>
            </a:pPr>
            <a:r>
              <a:rPr lang="en-US" sz="6400" b="1" dirty="0"/>
              <a:t>WORK</a:t>
            </a:r>
          </a:p>
          <a:p>
            <a:pPr marL="0" indent="0">
              <a:buNone/>
            </a:pPr>
            <a:r>
              <a:rPr lang="en-US" sz="6400" b="1" dirty="0"/>
              <a:t>RELATIONSHIP</a:t>
            </a:r>
          </a:p>
          <a:p>
            <a:pPr marL="0" indent="0">
              <a:buNone/>
            </a:pPr>
            <a:endParaRPr lang="en-US" sz="6400" b="1" dirty="0"/>
          </a:p>
          <a:p>
            <a:pPr marL="0" indent="0">
              <a:buNone/>
            </a:pPr>
            <a:r>
              <a:rPr lang="en-US" sz="6400" b="1" dirty="0"/>
              <a:t>There’s a fourth coming…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421513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A99D-CAB1-2E43-9A78-991F7D66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203" y="2931580"/>
            <a:ext cx="7722601" cy="7882690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chemeClr val="accent1"/>
                </a:solidFill>
              </a:rPr>
              <a:t>PURPOSES FOR HUMANITY (Genesis 1-2)</a:t>
            </a:r>
            <a:endParaRPr lang="en-US" sz="9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6B3E-9398-4149-AFE3-37F98355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750" y="2718180"/>
            <a:ext cx="12279367" cy="80960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8000" dirty="0"/>
              <a:t>Dominion</a:t>
            </a:r>
          </a:p>
          <a:p>
            <a:pPr marL="0" indent="0">
              <a:buNone/>
            </a:pPr>
            <a:r>
              <a:rPr lang="en-US" sz="8000" dirty="0"/>
              <a:t>Work</a:t>
            </a:r>
          </a:p>
          <a:p>
            <a:pPr marL="0" indent="0">
              <a:buNone/>
            </a:pPr>
            <a:r>
              <a:rPr lang="en-US" sz="8000" dirty="0"/>
              <a:t>Relationship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/>
              <a:t>There’s a fourth coming…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06097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A99D-CAB1-2E43-9A78-991F7D66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203" y="2931580"/>
            <a:ext cx="7722601" cy="7882690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chemeClr val="accent1"/>
                </a:solidFill>
              </a:rPr>
              <a:t>DOMINION</a:t>
            </a:r>
            <a:endParaRPr lang="en-US" sz="7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6B3E-9398-4149-AFE3-37F98355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137" y="2718180"/>
            <a:ext cx="10266666" cy="8096092"/>
          </a:xfrm>
        </p:spPr>
        <p:txBody>
          <a:bodyPr anchor="ctr">
            <a:normAutofit/>
          </a:bodyPr>
          <a:lstStyle/>
          <a:p>
            <a:r>
              <a:rPr lang="en-US" sz="5000" dirty="0"/>
              <a:t>Goodness of creation</a:t>
            </a:r>
          </a:p>
          <a:p>
            <a:r>
              <a:rPr lang="en-US" sz="5000" dirty="0"/>
              <a:t>Rebellion &amp; broken creation</a:t>
            </a:r>
          </a:p>
          <a:p>
            <a:r>
              <a:rPr lang="en-US" sz="5000" dirty="0"/>
              <a:t>God promises to restore</a:t>
            </a:r>
          </a:p>
          <a:p>
            <a:r>
              <a:rPr lang="en-US" sz="5000" dirty="0"/>
              <a:t>Sin grows</a:t>
            </a:r>
          </a:p>
          <a:p>
            <a:r>
              <a:rPr lang="en-US" sz="5000" dirty="0"/>
              <a:t>God chooses a family</a:t>
            </a:r>
          </a:p>
          <a:p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21997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A99D-CAB1-2E43-9A78-991F7D66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203" y="2931580"/>
            <a:ext cx="7722601" cy="7882690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chemeClr val="accent1"/>
                </a:solidFill>
              </a:rPr>
              <a:t>PLAN</a:t>
            </a:r>
            <a:br>
              <a:rPr lang="en-US" sz="12000" dirty="0">
                <a:solidFill>
                  <a:schemeClr val="accent1"/>
                </a:solidFill>
              </a:rPr>
            </a:br>
            <a:r>
              <a:rPr lang="en-US" sz="7600" dirty="0">
                <a:solidFill>
                  <a:schemeClr val="accent1"/>
                </a:solidFill>
              </a:rPr>
              <a:t>(EXODUS – DEUTERONOMY, WISDOM)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6B3E-9398-4149-AFE3-37F98355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137" y="2718180"/>
            <a:ext cx="10266666" cy="8096092"/>
          </a:xfrm>
        </p:spPr>
        <p:txBody>
          <a:bodyPr anchor="ctr">
            <a:normAutofit/>
          </a:bodyPr>
          <a:lstStyle/>
          <a:p>
            <a:r>
              <a:rPr lang="en-US" sz="5000" dirty="0"/>
              <a:t>God’s plan to redeem</a:t>
            </a:r>
          </a:p>
          <a:p>
            <a:r>
              <a:rPr lang="en-US" sz="5000" dirty="0"/>
              <a:t>Family to nation</a:t>
            </a:r>
          </a:p>
          <a:p>
            <a:r>
              <a:rPr lang="en-US" sz="5000" dirty="0"/>
              <a:t>Nation formed &amp; delivered</a:t>
            </a:r>
          </a:p>
          <a:p>
            <a:r>
              <a:rPr lang="en-US" sz="5000" dirty="0"/>
              <a:t>Covenant, promises, new lifestyle</a:t>
            </a:r>
          </a:p>
          <a:p>
            <a:r>
              <a:rPr lang="en-US" sz="5000" dirty="0"/>
              <a:t>How to live faithfully</a:t>
            </a:r>
          </a:p>
          <a:p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05625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4794</TotalTime>
  <Words>563</Words>
  <Application>Microsoft Macintosh PowerPoint</Application>
  <PresentationFormat>Custom</PresentationFormat>
  <Paragraphs>174</Paragraphs>
  <Slides>44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JOURNEY THROUGH the OLD TESTAMENT</vt:lpstr>
      <vt:lpstr>GENESIS 1-3: Creation, Man, the Fall</vt:lpstr>
      <vt:lpstr>GENESIS 1?</vt:lpstr>
      <vt:lpstr>PowerPoint Presentation</vt:lpstr>
      <vt:lpstr>PURPOSES FOR HUMANITY</vt:lpstr>
      <vt:lpstr>PURPOSES FOR HUMANITY</vt:lpstr>
      <vt:lpstr>PURPOSES FOR HUMANITY (Genesis 1-2)</vt:lpstr>
      <vt:lpstr>DOMINION</vt:lpstr>
      <vt:lpstr>PLAN (EXODUS – DEUTERONOMY, WISDOM)</vt:lpstr>
      <vt:lpstr>PROBLEM (historical books)</vt:lpstr>
      <vt:lpstr>PREPARATION (PROPHETS)</vt:lpstr>
      <vt:lpstr>OT THEOLOGICAL SUMMARY</vt:lpstr>
      <vt:lpstr>GENESIS 1-3: Creation, Man, the Fall</vt:lpstr>
      <vt:lpstr>PURPOSES FOR HUMANITY</vt:lpstr>
      <vt:lpstr>GENESIS 1-3: Creation, Man, the Fall</vt:lpstr>
      <vt:lpstr>PowerPoint Presentation</vt:lpstr>
      <vt:lpstr>PowerPoint Presentation</vt:lpstr>
      <vt:lpstr>PowerPoint Presentation</vt:lpstr>
      <vt:lpstr>PowerPoint Presentation</vt:lpstr>
      <vt:lpstr>GENESIS 1-3: Creation, Man, the Fall</vt:lpstr>
      <vt:lpstr>GENESIS 1-3: Creation, Man, the Fall</vt:lpstr>
      <vt:lpstr>PowerPoint Presentation</vt:lpstr>
      <vt:lpstr>PowerPoint Presentation</vt:lpstr>
      <vt:lpstr>PowerPoint Presentation</vt:lpstr>
      <vt:lpstr>PowerPoint Presentation</vt:lpstr>
      <vt:lpstr>“WHERE IS YOUR BROTHER?”</vt:lpstr>
      <vt:lpstr>PowerPoint Presentation</vt:lpstr>
      <vt:lpstr>PowerPoint Presentation</vt:lpstr>
      <vt:lpstr>The Spread of Sin &amp; A New Start </vt:lpstr>
      <vt:lpstr>Why is God so angry in Gen. 6?</vt:lpstr>
      <vt:lpstr>PowerPoint Presentation</vt:lpstr>
      <vt:lpstr>Tower of Babel</vt:lpstr>
      <vt:lpstr>Patriarchs: God Chooses a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Covenant with Abraham (15)</vt:lpstr>
      <vt:lpstr>Covenant (17)</vt:lpstr>
      <vt:lpstr>PowerPoint Presentation</vt:lpstr>
      <vt:lpstr>Joseph in Egypt</vt:lpstr>
      <vt:lpstr>Abraham</vt:lpstr>
      <vt:lpstr>PowerPoint Presentation</vt:lpstr>
    </vt:vector>
  </TitlesOfParts>
  <Company>OKWU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Easley</dc:creator>
  <cp:lastModifiedBy>Bryan Easley</cp:lastModifiedBy>
  <cp:revision>39</cp:revision>
  <dcterms:created xsi:type="dcterms:W3CDTF">2015-09-09T21:35:18Z</dcterms:created>
  <dcterms:modified xsi:type="dcterms:W3CDTF">2022-04-13T01:00:57Z</dcterms:modified>
</cp:coreProperties>
</file>